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36"/>
  </p:notesMasterIdLst>
  <p:handoutMasterIdLst>
    <p:handoutMasterId r:id="rId37"/>
  </p:handoutMasterIdLst>
  <p:sldIdLst>
    <p:sldId id="634" r:id="rId2"/>
    <p:sldId id="525" r:id="rId3"/>
    <p:sldId id="586" r:id="rId4"/>
    <p:sldId id="256" r:id="rId5"/>
    <p:sldId id="649" r:id="rId6"/>
    <p:sldId id="664" r:id="rId7"/>
    <p:sldId id="526" r:id="rId8"/>
    <p:sldId id="696" r:id="rId9"/>
    <p:sldId id="556" r:id="rId10"/>
    <p:sldId id="650" r:id="rId11"/>
    <p:sldId id="651" r:id="rId12"/>
    <p:sldId id="653" r:id="rId13"/>
    <p:sldId id="679" r:id="rId14"/>
    <p:sldId id="680" r:id="rId15"/>
    <p:sldId id="681" r:id="rId16"/>
    <p:sldId id="682" r:id="rId17"/>
    <p:sldId id="683" r:id="rId18"/>
    <p:sldId id="697" r:id="rId19"/>
    <p:sldId id="684" r:id="rId20"/>
    <p:sldId id="698" r:id="rId21"/>
    <p:sldId id="686" r:id="rId22"/>
    <p:sldId id="699" r:id="rId23"/>
    <p:sldId id="685" r:id="rId24"/>
    <p:sldId id="687" r:id="rId25"/>
    <p:sldId id="701" r:id="rId26"/>
    <p:sldId id="688" r:id="rId27"/>
    <p:sldId id="702" r:id="rId28"/>
    <p:sldId id="690" r:id="rId29"/>
    <p:sldId id="691" r:id="rId30"/>
    <p:sldId id="692" r:id="rId31"/>
    <p:sldId id="694" r:id="rId32"/>
    <p:sldId id="703" r:id="rId33"/>
    <p:sldId id="544" r:id="rId34"/>
    <p:sldId id="704" r:id="rId35"/>
  </p:sldIdLst>
  <p:sldSz cx="9144000" cy="5143500" type="screen16x9"/>
  <p:notesSz cx="6858000" cy="9144000"/>
  <p:embeddedFontLst>
    <p:embeddedFont>
      <p:font typeface="楷体" pitchFamily="49" charset="-122"/>
      <p:regular r:id="rId38"/>
    </p:embeddedFont>
    <p:embeddedFont>
      <p:font typeface="楷体_GB2312" charset="-122"/>
      <p:regular r:id="rId39"/>
    </p:embeddedFont>
    <p:embeddedFont>
      <p:font typeface="Cambria Math" pitchFamily="18" charset="0"/>
      <p:regular r:id="rId40"/>
    </p:embeddedFont>
    <p:embeddedFont>
      <p:font typeface="隶书" pitchFamily="49" charset="-122"/>
      <p:regular r:id="rId41"/>
    </p:embeddedFont>
    <p:embeddedFont>
      <p:font typeface="Calibri" pitchFamily="34" charset="0"/>
      <p:regular r:id="rId42"/>
      <p:bold r:id="rId43"/>
      <p:italic r:id="rId44"/>
      <p:boldItalic r:id="rId45"/>
    </p:embeddedFont>
    <p:embeddedFont>
      <p:font typeface="黑体" pitchFamily="49" charset="-122"/>
      <p:regular r:id="rId46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8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434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895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970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750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35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8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80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582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20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43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23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2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59048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4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9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9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29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7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706" r:id="rId3"/>
    <p:sldLayoutId id="2147483697" r:id="rId4"/>
    <p:sldLayoutId id="214748370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40998" y="1150887"/>
            <a:ext cx="6936514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第五章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一元一次方程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 5.1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方程</a:t>
            </a:r>
            <a:endParaRPr lang="en-US" altLang="zh-CN" sz="40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第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  从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算式到方程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2800" dirty="0">
              <a:solidFill>
                <a:srgbClr val="FF0000"/>
              </a:solidFill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5" descr="dddaa9e7572f43c4bd94c34ad99be0e7"/>
          <p:cNvPicPr>
            <a:picLocks noChangeAspect="1"/>
          </p:cNvPicPr>
          <p:nvPr/>
        </p:nvPicPr>
        <p:blipFill>
          <a:blip r:embed="rId2"/>
          <a:srcRect l="7057" t="2418" r="7057" b="7556"/>
          <a:stretch>
            <a:fillRect/>
          </a:stretch>
        </p:blipFill>
        <p:spPr>
          <a:xfrm>
            <a:off x="561975" y="2816860"/>
            <a:ext cx="2552700" cy="16021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3114675" y="2710180"/>
                <a:ext cx="6074099" cy="6799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解：设纪念币的长为</a:t>
                </a:r>
                <a:r>
                  <a:rPr lang="en-US" altLang="zh-CN" sz="2400" i="1" dirty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毫米，则宽为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0070C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0070C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0070C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i="1" dirty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毫米</a:t>
                </a:r>
                <a:r>
                  <a:rPr lang="en-US" altLang="zh-CN" sz="2400" dirty="0">
                    <a:solidFill>
                      <a:srgbClr val="0070C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4675" y="2710180"/>
                <a:ext cx="6074099" cy="679930"/>
              </a:xfrm>
              <a:prstGeom prst="rect">
                <a:avLst/>
              </a:prstGeom>
              <a:blipFill rotWithShape="1">
                <a:blip r:embed="rId3"/>
                <a:stretch>
                  <a:fillRect l="-1606" r="-602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3281045" y="3390110"/>
            <a:ext cx="4666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因为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长方形的面积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长×宽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，所以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882372" y="1019050"/>
                <a:ext cx="7596336" cy="17134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25000"/>
                  </a:lnSpc>
                </a:pPr>
                <a:r>
                  <a:rPr lang="zh-CN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问题2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图是一枚长方形的庆祝中国共产党成立100周年纪念币，其面积是4000mm</a:t>
                </a:r>
                <a:r>
                  <a:rPr lang="en-US" altLang="zh-CN" sz="240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，长和宽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的比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为</a:t>
                </a:r>
                <a:r>
                  <a:rPr lang="en-US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8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∶5（即宽是长的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）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.这枚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纪念币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的长和宽分别是多少毫米？</a:t>
                </a: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372" y="1019050"/>
                <a:ext cx="7596336" cy="1713482"/>
              </a:xfrm>
              <a:prstGeom prst="rect">
                <a:avLst/>
              </a:prstGeom>
              <a:blipFill rotWithShape="1">
                <a:blip r:embed="rId4"/>
                <a:stretch>
                  <a:fillRect l="-1284" t="-1423" b="-2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89541" y="3851775"/>
                <a:ext cx="2317467" cy="679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 ·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4000</a:t>
                </a:r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541" y="3851775"/>
                <a:ext cx="2317467" cy="679930"/>
              </a:xfrm>
              <a:prstGeom prst="rect">
                <a:avLst/>
              </a:prstGeom>
              <a:blipFill rotWithShape="1">
                <a:blip r:embed="rId5"/>
                <a:stretch>
                  <a:fillRect l="-4211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12"/>
          <p:cNvSpPr/>
          <p:nvPr/>
        </p:nvSpPr>
        <p:spPr>
          <a:xfrm>
            <a:off x="4441195" y="238708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1560" y="1491275"/>
            <a:ext cx="832104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8150" algn="l"/>
              </a:tabLst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上面几个实际问题在求解时，都是先设字母表示未知数，然后根据问题中的相等关系，列出一个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含有未知数的等式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这样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的等式叫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做方程．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311058" y="2499742"/>
            <a:ext cx="5006340" cy="2545715"/>
            <a:chOff x="5851" y="3701"/>
            <a:chExt cx="7884" cy="4009"/>
          </a:xfrm>
        </p:grpSpPr>
        <p:sp>
          <p:nvSpPr>
            <p:cNvPr id="10" name="矩形 9"/>
            <p:cNvSpPr/>
            <p:nvPr/>
          </p:nvSpPr>
          <p:spPr bwMode="auto">
            <a:xfrm>
              <a:off x="5851" y="4258"/>
              <a:ext cx="7884" cy="345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7"/>
            <p:cNvSpPr txBox="1"/>
            <p:nvPr/>
          </p:nvSpPr>
          <p:spPr>
            <a:xfrm>
              <a:off x="5958" y="4766"/>
              <a:ext cx="7670" cy="24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defRPr/>
              </a:pPr>
              <a:r>
                <a:rPr kumimoji="0" lang="zh-CN" altLang="en-US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        通常用</a:t>
              </a:r>
              <a:r>
                <a:rPr kumimoji="0" lang="en-US" altLang="zh-CN" sz="2400" b="1" i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x</a:t>
              </a:r>
              <a:r>
                <a:rPr kumimoji="0" lang="zh-CN" altLang="en-US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，</a:t>
              </a:r>
              <a:r>
                <a:rPr kumimoji="0" lang="en-US" altLang="zh-CN" sz="2400" b="1" i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y</a:t>
              </a:r>
              <a:r>
                <a:rPr kumimoji="0" lang="zh-CN" altLang="en-US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，</a:t>
              </a:r>
              <a:r>
                <a:rPr kumimoji="0" lang="en-US" altLang="zh-CN" sz="2400" b="1" i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z</a:t>
              </a:r>
              <a:r>
                <a:rPr kumimoji="0" lang="zh-CN" altLang="en-US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等字母表示未知数，法国数学家笛卡儿是最早这样做的人</a:t>
              </a:r>
              <a:r>
                <a:rPr kumimoji="0" lang="en-US" altLang="zh-CN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.</a:t>
              </a:r>
              <a:r>
                <a:rPr kumimoji="0" lang="zh-CN" altLang="en-US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我国古代用“天元、地元、人元、物元”等表示未知数</a:t>
              </a:r>
              <a:r>
                <a:rPr kumimoji="0" lang="en-US" altLang="zh-CN" sz="2400" b="1" kern="1200" cap="none" spc="0" normalizeH="0" baseline="0" noProof="0" dirty="0">
                  <a:latin typeface="Times New Roman" pitchFamily="18" charset="0"/>
                  <a:ea typeface="+mn-ea"/>
                  <a:cs typeface="Times New Roman" pitchFamily="18" charset="0"/>
                </a:rPr>
                <a:t>.</a:t>
              </a:r>
              <a:endParaRPr kumimoji="0" lang="zh-CN" altLang="en-US" sz="2400" b="1" kern="1200" cap="none" spc="0" normalizeH="0" baseline="0" noProof="0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grpSp>
          <p:nvGrpSpPr>
            <p:cNvPr id="9222" name="组合 5"/>
            <p:cNvGrpSpPr/>
            <p:nvPr/>
          </p:nvGrpSpPr>
          <p:grpSpPr>
            <a:xfrm>
              <a:off x="9599" y="3701"/>
              <a:ext cx="440" cy="1018"/>
              <a:chOff x="4141788" y="1560513"/>
              <a:chExt cx="676275" cy="1117600"/>
            </a:xfrm>
          </p:grpSpPr>
          <p:sp>
            <p:nvSpPr>
              <p:cNvPr id="13" name="椭圆 12"/>
              <p:cNvSpPr/>
              <p:nvPr/>
            </p:nvSpPr>
            <p:spPr bwMode="auto">
              <a:xfrm>
                <a:off x="4232275" y="2097088"/>
                <a:ext cx="585788" cy="581025"/>
              </a:xfrm>
              <a:prstGeom prst="ellipse">
                <a:avLst/>
              </a:prstGeom>
              <a:solidFill>
                <a:srgbClr val="99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 bwMode="auto">
              <a:xfrm>
                <a:off x="4146550" y="2030413"/>
                <a:ext cx="585788" cy="581025"/>
              </a:xfrm>
              <a:prstGeom prst="ellipse">
                <a:avLst/>
              </a:prstGeom>
              <a:solidFill>
                <a:srgbClr val="FF6600"/>
              </a:solidFill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 bwMode="auto">
              <a:xfrm>
                <a:off x="4141788" y="1560513"/>
                <a:ext cx="514350" cy="765175"/>
              </a:xfrm>
              <a:custGeom>
                <a:avLst/>
                <a:gdLst>
                  <a:gd name="connsiteX0" fmla="*/ 0 w 514350"/>
                  <a:gd name="connsiteY0" fmla="*/ 0 h 764587"/>
                  <a:gd name="connsiteX1" fmla="*/ 295275 w 514350"/>
                  <a:gd name="connsiteY1" fmla="*/ 95250 h 764587"/>
                  <a:gd name="connsiteX2" fmla="*/ 228600 w 514350"/>
                  <a:gd name="connsiteY2" fmla="*/ 409575 h 764587"/>
                  <a:gd name="connsiteX3" fmla="*/ 228600 w 514350"/>
                  <a:gd name="connsiteY3" fmla="*/ 733425 h 764587"/>
                  <a:gd name="connsiteX4" fmla="*/ 514350 w 514350"/>
                  <a:gd name="connsiteY4" fmla="*/ 733425 h 764587"/>
                  <a:gd name="connsiteX0-1" fmla="*/ 0 w 514350"/>
                  <a:gd name="connsiteY0-2" fmla="*/ 0 h 764587"/>
                  <a:gd name="connsiteX1-3" fmla="*/ 295275 w 514350"/>
                  <a:gd name="connsiteY1-4" fmla="*/ 95250 h 764587"/>
                  <a:gd name="connsiteX2-5" fmla="*/ 228600 w 514350"/>
                  <a:gd name="connsiteY2-6" fmla="*/ 409575 h 764587"/>
                  <a:gd name="connsiteX3-7" fmla="*/ 228600 w 514350"/>
                  <a:gd name="connsiteY3-8" fmla="*/ 733425 h 764587"/>
                  <a:gd name="connsiteX4-9" fmla="*/ 514350 w 514350"/>
                  <a:gd name="connsiteY4-10" fmla="*/ 733425 h 764587"/>
                  <a:gd name="connsiteX0-11" fmla="*/ 0 w 514350"/>
                  <a:gd name="connsiteY0-12" fmla="*/ 0 h 764587"/>
                  <a:gd name="connsiteX1-13" fmla="*/ 295275 w 514350"/>
                  <a:gd name="connsiteY1-14" fmla="*/ 95250 h 764587"/>
                  <a:gd name="connsiteX2-15" fmla="*/ 228600 w 514350"/>
                  <a:gd name="connsiteY2-16" fmla="*/ 409575 h 764587"/>
                  <a:gd name="connsiteX3-17" fmla="*/ 228600 w 514350"/>
                  <a:gd name="connsiteY3-18" fmla="*/ 733425 h 764587"/>
                  <a:gd name="connsiteX4-19" fmla="*/ 514350 w 514350"/>
                  <a:gd name="connsiteY4-20" fmla="*/ 733425 h 764587"/>
                  <a:gd name="connsiteX0-21" fmla="*/ 0 w 514350"/>
                  <a:gd name="connsiteY0-22" fmla="*/ 0 h 764587"/>
                  <a:gd name="connsiteX1-23" fmla="*/ 295275 w 514350"/>
                  <a:gd name="connsiteY1-24" fmla="*/ 95250 h 764587"/>
                  <a:gd name="connsiteX2-25" fmla="*/ 228600 w 514350"/>
                  <a:gd name="connsiteY2-26" fmla="*/ 409575 h 764587"/>
                  <a:gd name="connsiteX3-27" fmla="*/ 228600 w 514350"/>
                  <a:gd name="connsiteY3-28" fmla="*/ 733425 h 764587"/>
                  <a:gd name="connsiteX4-29" fmla="*/ 514350 w 514350"/>
                  <a:gd name="connsiteY4-30" fmla="*/ 733425 h 764587"/>
                </a:gdLst>
                <a:ahLst/>
                <a:cxnLst>
                  <a:cxn ang="0">
                    <a:pos x="connsiteX0-21" y="connsiteY0-22"/>
                  </a:cxn>
                  <a:cxn ang="0">
                    <a:pos x="connsiteX1-23" y="connsiteY1-24"/>
                  </a:cxn>
                  <a:cxn ang="0">
                    <a:pos x="connsiteX2-25" y="connsiteY2-26"/>
                  </a:cxn>
                  <a:cxn ang="0">
                    <a:pos x="connsiteX3-27" y="connsiteY3-28"/>
                  </a:cxn>
                  <a:cxn ang="0">
                    <a:pos x="connsiteX4-29" y="connsiteY4-30"/>
                  </a:cxn>
                </a:cxnLst>
                <a:rect l="l" t="t" r="r" b="b"/>
                <a:pathLst>
                  <a:path w="514350" h="764587">
                    <a:moveTo>
                      <a:pt x="0" y="0"/>
                    </a:moveTo>
                    <a:cubicBezTo>
                      <a:pt x="128587" y="13494"/>
                      <a:pt x="257175" y="26988"/>
                      <a:pt x="295275" y="95250"/>
                    </a:cubicBezTo>
                    <a:cubicBezTo>
                      <a:pt x="333375" y="163513"/>
                      <a:pt x="253999" y="307975"/>
                      <a:pt x="228600" y="409575"/>
                    </a:cubicBezTo>
                    <a:cubicBezTo>
                      <a:pt x="203201" y="511175"/>
                      <a:pt x="180975" y="679450"/>
                      <a:pt x="228600" y="733425"/>
                    </a:cubicBezTo>
                    <a:cubicBezTo>
                      <a:pt x="276225" y="787400"/>
                      <a:pt x="395287" y="760412"/>
                      <a:pt x="514350" y="733425"/>
                    </a:cubicBezTo>
                  </a:path>
                </a:pathLst>
              </a:custGeom>
              <a:noFill/>
              <a:ln>
                <a:solidFill>
                  <a:srgbClr val="FF94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2" name="组合 2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590550" y="1347614"/>
            <a:ext cx="830193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en-US" altLang="zh-CN" sz="2800" b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sz="2800" b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用算术方法解题时，列出的算式表示用算术方法解题的计算过程，其中只含有已知数，不含未知数；而方程是根据问题中的相等关系列出的等式，其中既含有已知数，也含有用字母表示的未知数</a:t>
            </a:r>
            <a:r>
              <a:rPr lang="en-US" altLang="zh-CN" sz="2800" b="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802863" y="1547512"/>
            <a:ext cx="7962900" cy="333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35000"/>
              </a:lnSpc>
            </a:pPr>
            <a:r>
              <a:rPr sz="2600" b="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根据下列问题，设未知数并列出方程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</a:t>
            </a:r>
          </a:p>
          <a:p>
            <a:pPr marL="0" indent="0">
              <a:lnSpc>
                <a:spcPct val="135000"/>
              </a:lnSpc>
            </a:pP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(1)某校女生占全体学生数的52%，比男生多80人</a:t>
            </a:r>
            <a:r>
              <a:rPr sz="26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sz="26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35000"/>
              </a:lnSpc>
            </a:pPr>
            <a:r>
              <a:rPr sz="2600" b="0" dirty="0" err="1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这所学校有多少名学生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  <a:p>
            <a:pPr marL="0" indent="0">
              <a:lnSpc>
                <a:spcPct val="135000"/>
              </a:lnSpc>
            </a:pP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</a:t>
            </a:r>
            <a:r>
              <a:rPr sz="2600" b="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如图，</a:t>
            </a:r>
            <a:r>
              <a:rPr sz="2600" b="0" dirty="0" err="1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一块正方形绿地沿某一方向加宽</a:t>
            </a:r>
            <a:endParaRPr lang="en-US" sz="26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35000"/>
              </a:lnSpc>
            </a:pPr>
            <a:r>
              <a:rPr sz="26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5m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sz="26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扩大后的绿地面积是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500m²，</a:t>
            </a:r>
            <a:r>
              <a:rPr sz="26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求正方</a:t>
            </a:r>
            <a:endParaRPr lang="en-US" sz="26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35000"/>
              </a:lnSpc>
            </a:pPr>
            <a:r>
              <a:rPr sz="2600" b="0" dirty="0" err="1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形绿地的边长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9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2787774"/>
            <a:ext cx="1961515" cy="1590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739233" y="1059582"/>
            <a:ext cx="7962900" cy="15418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sz="2600" b="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根据下列问题，设未知数并列出方程</a:t>
            </a: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</a:t>
            </a:r>
          </a:p>
          <a:p>
            <a:pPr marL="0" indent="0">
              <a:lnSpc>
                <a:spcPct val="125000"/>
              </a:lnSpc>
            </a:pPr>
            <a:r>
              <a:rPr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(1)某校女生占全体学生数的52%，比男生多80人，这所学校有多少名学生?</a:t>
            </a:r>
          </a:p>
        </p:txBody>
      </p:sp>
      <p:sp>
        <p:nvSpPr>
          <p:cNvPr id="2" name="矩形 16388"/>
          <p:cNvSpPr/>
          <p:nvPr/>
        </p:nvSpPr>
        <p:spPr>
          <a:xfrm>
            <a:off x="739232" y="2595909"/>
            <a:ext cx="8297263" cy="159274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25000"/>
              </a:lnSpc>
              <a:tabLst>
                <a:tab pos="1708150" algn="l"/>
              </a:tabLst>
            </a:pP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解：设这个学校的学生数为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人，那么女生数</a:t>
            </a: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为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0.52</a:t>
            </a:r>
            <a:r>
              <a:rPr lang="en-US" altLang="zh-CN" sz="26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</a:t>
            </a: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6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defTabSz="914400">
              <a:lnSpc>
                <a:spcPct val="125000"/>
              </a:lnSpc>
              <a:tabLst>
                <a:tab pos="1708150" algn="l"/>
              </a:tabLst>
            </a:pP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男生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数为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0.52)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人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 defTabSz="914400">
              <a:lnSpc>
                <a:spcPct val="125000"/>
              </a:lnSpc>
              <a:tabLst>
                <a:tab pos="1708150" algn="l"/>
              </a:tabLst>
            </a:pP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“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女生比男生多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80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人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列方程 </a:t>
            </a: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zh-CN" alt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zh-CN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89" name="内容占位符 1638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79969857"/>
              </p:ext>
            </p:extLst>
          </p:nvPr>
        </p:nvGraphicFramePr>
        <p:xfrm>
          <a:off x="5436096" y="3744027"/>
          <a:ext cx="3351684" cy="456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3" imgW="1560830" imgH="254000" progId="Equation.DSMT4">
                  <p:embed/>
                </p:oleObj>
              </mc:Choice>
              <mc:Fallback>
                <p:oleObj name="Equation" r:id="rId3" imgW="1560830" imgH="2540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36096" y="3744027"/>
                        <a:ext cx="3351684" cy="456764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899592" y="1059582"/>
            <a:ext cx="7962900" cy="20419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indent="0">
              <a:lnSpc>
                <a:spcPct val="125000"/>
              </a:lnSpc>
              <a:defRPr sz="2600" b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defRPr>
            </a:lvl1pPr>
          </a:lstStyle>
          <a:p>
            <a:r>
              <a:rPr dirty="0" err="1"/>
              <a:t>根据下列问题，设未知数并列出方程</a:t>
            </a:r>
            <a:r>
              <a:rPr dirty="0"/>
              <a:t>:</a:t>
            </a:r>
          </a:p>
          <a:p>
            <a:r>
              <a:rPr dirty="0"/>
              <a:t>(2)</a:t>
            </a:r>
            <a:r>
              <a:rPr dirty="0" err="1"/>
              <a:t>如图，一块正方形绿地沿某一</a:t>
            </a:r>
            <a:endParaRPr dirty="0"/>
          </a:p>
          <a:p>
            <a:r>
              <a:rPr dirty="0"/>
              <a:t>方向加宽5m，扩大后的绿地面积</a:t>
            </a:r>
          </a:p>
          <a:p>
            <a:r>
              <a:rPr dirty="0"/>
              <a:t>是500m²，求正方形绿地的边长.</a:t>
            </a:r>
          </a:p>
        </p:txBody>
      </p:sp>
      <p:pic>
        <p:nvPicPr>
          <p:cNvPr id="9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006" y="1419622"/>
            <a:ext cx="1961515" cy="1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6388"/>
          <p:cNvSpPr/>
          <p:nvPr/>
        </p:nvSpPr>
        <p:spPr>
          <a:xfrm>
            <a:off x="963409" y="3122358"/>
            <a:ext cx="7835265" cy="159274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25000"/>
              </a:lnSpc>
              <a:tabLst>
                <a:tab pos="1708150" algn="l"/>
              </a:tabLst>
            </a:pP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解：设正方形绿地的边长为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，那么沿某一方向加宽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5m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后的长为（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+5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，根据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“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扩大后的绿地面积是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500 m</a:t>
            </a:r>
            <a:r>
              <a:rPr lang="en-US" altLang="zh-CN" sz="26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”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，列方程 </a:t>
            </a:r>
            <a:r>
              <a:rPr lang="en-US" altLang="zh-CN" sz="26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+5</a:t>
            </a: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）＝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500</a:t>
            </a:r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文本框 18439"/>
          <p:cNvSpPr txBox="1"/>
          <p:nvPr/>
        </p:nvSpPr>
        <p:spPr>
          <a:xfrm>
            <a:off x="554038" y="1683385"/>
            <a:ext cx="8243887" cy="1381125"/>
          </a:xfrm>
          <a:prstGeom prst="rect">
            <a:avLst/>
          </a:prstGeom>
          <a:noFill/>
          <a:ln w="9525">
            <a:noFill/>
          </a:ln>
        </p:spPr>
        <p:txBody>
          <a:bodyPr lIns="72000" tIns="72000" rIns="72000" bIns="72000" anchor="t"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分析实际问题中的数量关系，利用其中的相等关系列出方程，是用数学解决实际问题的一种方法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</a:p>
        </p:txBody>
      </p:sp>
      <p:grpSp>
        <p:nvGrpSpPr>
          <p:cNvPr id="18" name="组合 18"/>
          <p:cNvGrpSpPr/>
          <p:nvPr/>
        </p:nvGrpSpPr>
        <p:grpSpPr>
          <a:xfrm>
            <a:off x="933429" y="3206464"/>
            <a:ext cx="7277780" cy="700453"/>
            <a:chOff x="7318" y="105101"/>
            <a:chExt cx="7556" cy="576"/>
          </a:xfrm>
        </p:grpSpPr>
        <p:sp>
          <p:nvSpPr>
            <p:cNvPr id="10" name="文本框 10"/>
            <p:cNvSpPr txBox="1"/>
            <p:nvPr/>
          </p:nvSpPr>
          <p:spPr>
            <a:xfrm>
              <a:off x="7318" y="105257"/>
              <a:ext cx="1583" cy="42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prstClr val="black"/>
              </a:solidFill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2400" b="1" kern="10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/>
                  <a:sym typeface="Times New Roman" panose="02020603050405020304"/>
                </a:rPr>
                <a:t>实际问题</a:t>
              </a:r>
            </a:p>
          </p:txBody>
        </p:sp>
        <p:sp>
          <p:nvSpPr>
            <p:cNvPr id="7" name="文本框 14"/>
            <p:cNvSpPr txBox="1"/>
            <p:nvPr/>
          </p:nvSpPr>
          <p:spPr>
            <a:xfrm>
              <a:off x="13935" y="105255"/>
              <a:ext cx="939" cy="42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prstClr val="black"/>
              </a:solidFill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2400" b="1" kern="10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/>
                  <a:sym typeface="Times New Roman" panose="02020603050405020304"/>
                </a:rPr>
                <a:t>方程</a:t>
              </a:r>
            </a:p>
          </p:txBody>
        </p:sp>
        <p:sp>
          <p:nvSpPr>
            <p:cNvPr id="11" name="文本框 17"/>
            <p:cNvSpPr txBox="1"/>
            <p:nvPr/>
          </p:nvSpPr>
          <p:spPr>
            <a:xfrm>
              <a:off x="8934" y="105101"/>
              <a:ext cx="4968" cy="391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/>
              </a:solidFill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just"/>
              <a:r>
                <a:rPr lang="en-US" altLang="zh-CN" sz="2400" kern="100" dirty="0" err="1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/>
                  <a:sym typeface="Times New Roman" panose="02020603050405020304"/>
                </a:rPr>
                <a:t>设未知数，</a:t>
              </a:r>
              <a:r>
                <a:rPr lang="en-US" altLang="zh-CN" sz="2400" kern="100" dirty="0" err="1" smtClean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/>
                  <a:sym typeface="Times New Roman" panose="02020603050405020304"/>
                </a:rPr>
                <a:t>用含有未知数的等式</a:t>
              </a:r>
              <a:endParaRPr lang="en-US" altLang="zh-CN" sz="24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/>
                <a:sym typeface="Times New Roman" panose="02020603050405020304"/>
              </a:endParaRPr>
            </a:p>
            <a:p>
              <a:pPr algn="just"/>
              <a:r>
                <a:rPr lang="en-US" altLang="zh-CN" sz="2400" kern="100" dirty="0" err="1" smtClean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/>
                  <a:sym typeface="Times New Roman" panose="02020603050405020304"/>
                </a:rPr>
                <a:t>表示相等关系</a:t>
              </a:r>
              <a:endParaRPr lang="en-US" altLang="zh-CN" sz="24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cxnSp>
          <p:nvCxnSpPr>
            <p:cNvPr id="12" name="直接箭头连接符 16"/>
            <p:cNvCxnSpPr>
              <a:stCxn id="10" idx="3"/>
              <a:endCxn id="7" idx="1"/>
            </p:cNvCxnSpPr>
            <p:nvPr/>
          </p:nvCxnSpPr>
          <p:spPr>
            <a:xfrm flipV="1">
              <a:off x="8901" y="105465"/>
              <a:ext cx="5034" cy="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0" name="组合 19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755576" y="1569674"/>
            <a:ext cx="8340725" cy="27321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35000"/>
              </a:lnSpc>
            </a:pP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阅读材料：</a:t>
            </a:r>
            <a:r>
              <a:rPr lang="zh-CN" sz="26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一般地，使方程左、右两边的值相等的未知数的值，叫做方程的解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.例如，对于方程1.2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+1=0.8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+3，可以发现，当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=5时，左边=1.2</a:t>
            </a:r>
            <a:r>
              <a:rPr lang="en-US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5+1=7，右边=0.8</a:t>
            </a:r>
            <a:r>
              <a:rPr lang="en-US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5+3=7，这时方程左右两边的值相等，因此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=5就是方程1.2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+1=0.8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+3的解.</a:t>
            </a:r>
            <a:r>
              <a:rPr lang="zh-CN" sz="26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求方程的解的过程叫做解方程</a:t>
            </a:r>
            <a:r>
              <a:rPr lang="en-US" altLang="zh-CN" sz="2600" b="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sz="26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971600" y="1281970"/>
                <a:ext cx="7757304" cy="17679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解决问题：（1）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=2，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是方程2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=3的解吗？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（2）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=10，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=20是</a:t>
                </a:r>
                <a:r>
                  <a:rPr lang="zh-CN" altLang="zh-CN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方程</a:t>
                </a:r>
                <a:r>
                  <a:rPr lang="en-US" altLang="zh-CN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3</a:t>
                </a:r>
                <a:r>
                  <a:rPr lang="zh-CN" altLang="zh-CN" sz="2800" i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zh-CN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</a:t>
                </a:r>
                <a:r>
                  <a:rPr lang="en-US" altLang="zh-CN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4</a:t>
                </a:r>
                <a:r>
                  <a:rPr lang="zh-CN" altLang="zh-CN" sz="28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（</a:t>
                </a:r>
                <a:r>
                  <a:rPr lang="zh-CN" altLang="zh-CN" sz="28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zh-CN" sz="28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－5）的解吗？</a:t>
                </a:r>
                <a:endParaRPr lang="zh-CN" alt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281970"/>
                <a:ext cx="7757304" cy="1767920"/>
              </a:xfrm>
              <a:prstGeom prst="rect">
                <a:avLst/>
              </a:prstGeom>
              <a:blipFill rotWithShape="1">
                <a:blip r:embed="rId2"/>
                <a:stretch>
                  <a:fillRect l="-1571" r="-79" b="-4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20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683568" y="1275606"/>
                <a:ext cx="8208912" cy="296504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解:(1)当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=2时，方程2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=3的左边=2×2=4，右边=3，方程左、右两边的值不相等，所以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=2不是方程2</a:t>
                </a:r>
                <a:r>
                  <a:rPr lang="zh-CN" alt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=3的解;</a:t>
                </a: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当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时,方程2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=3的左边=2 ×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=3,右边=3，方程左、右两边的值相等，所以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是方程2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=3的解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275606"/>
                <a:ext cx="8208912" cy="2965042"/>
              </a:xfrm>
              <a:prstGeom prst="rect">
                <a:avLst/>
              </a:prstGeom>
              <a:blipFill rotWithShape="1">
                <a:blip r:embed="rId2"/>
                <a:stretch>
                  <a:fillRect l="-1114" r="-23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84407" y="987574"/>
            <a:ext cx="8712968" cy="3901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sz="2200" b="1" dirty="0">
                <a:latin typeface="楷体" pitchFamily="49" charset="-122"/>
                <a:ea typeface="楷体" pitchFamily="49" charset="-122"/>
              </a:rPr>
              <a:t>通过引入实际问题情境，让学生在算式、代数两种方式下进行问题的解决，体会由算术到代数是数学的一大进步，从而培养学生分析、归纳、抽象概括的思维能力，初步认识建立数学模型的思想.</a:t>
            </a:r>
          </a:p>
          <a:p>
            <a:pPr>
              <a:lnSpc>
                <a:spcPct val="125000"/>
              </a:lnSpc>
            </a:pPr>
            <a:r>
              <a:rPr lang="zh-CN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sz="2200" b="1" dirty="0">
                <a:latin typeface="楷体" pitchFamily="49" charset="-122"/>
                <a:ea typeface="楷体" pitchFamily="49" charset="-122"/>
              </a:rPr>
              <a:t>经历用含有未知数的等式表示实际问题中的相等关系，感悟方程的现实意义，理解方程的定义，培养学生获取信息、分析问题、处理问题的能力，提升方程模型的应用意识.</a:t>
            </a:r>
          </a:p>
          <a:p>
            <a:pPr>
              <a:lnSpc>
                <a:spcPct val="125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en-US" altLang="zh-CN" sz="2200" b="1" dirty="0">
                <a:latin typeface="楷体" pitchFamily="49" charset="-122"/>
                <a:ea typeface="楷体" pitchFamily="49" charset="-122"/>
              </a:rPr>
              <a:t>通过数学背景材料，让学生理解并掌握方程、一元一次方程及其相关概念的内涵，培养学生的阅读理解、拓展探究的能力，增强学生的数学应用意识，调动学生学习数学的主动性。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131590"/>
            <a:ext cx="7573255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2)当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=10时，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-5)的左边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10=120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,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右边=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(10-5)=80，方程左、右两边的值不相等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所以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=10不是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-5)的解.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当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=20时，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-5)的左边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20=240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,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右边=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(20-5)=240，方程左、右两边的值相等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所以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=20是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i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-5)的解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604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904559" y="1635646"/>
            <a:ext cx="6979810" cy="11302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观察方程1.2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+1=0.8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+3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sz="2400" b="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－5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），</a:t>
            </a:r>
            <a:endParaRPr lang="en-US" altLang="zh-CN" sz="24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.52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－（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－0.52）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=80，它们有什么共同特征？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904558" y="2911952"/>
            <a:ext cx="604837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）只含有一个未知数</a:t>
            </a:r>
            <a:r>
              <a:rPr kumimoji="0" lang="en-US" altLang="zh-CN" sz="280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904558" y="3505835"/>
            <a:ext cx="465455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）未知数</a:t>
            </a:r>
            <a:r>
              <a:rPr kumimoji="0" lang="en-US" altLang="zh-CN" sz="280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的次数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都是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5421948" y="3505518"/>
            <a:ext cx="286512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）整式方程．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 bldLvl="0" animBg="1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539552" y="1438057"/>
            <a:ext cx="8424936" cy="1949508"/>
          </a:xfrm>
          <a:prstGeom prst="rect">
            <a:avLst/>
          </a:prstGeom>
          <a:solidFill>
            <a:srgbClr val="ECD9FF"/>
          </a:solidFill>
          <a:ln>
            <a:noFill/>
          </a:ln>
          <a:effectLst/>
        </p:spPr>
        <p:txBody>
          <a:bodyPr wrap="square" l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一般地，如果方程中只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含有一个未知数（元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），且含有未知数的式子都是整式，未知数的次数都是</a:t>
            </a:r>
            <a:r>
              <a:rPr kumimoji="0" lang="en-US" altLang="zh-CN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这样的方程叫做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一元一次方程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108698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62716" y="1675218"/>
            <a:ext cx="8003540" cy="17127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35000"/>
              </a:lnSpc>
            </a:pP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下列式子哪些是方程，哪些是一元一次方程？</a:t>
            </a:r>
          </a:p>
          <a:p>
            <a:pPr marL="0" indent="0">
              <a:lnSpc>
                <a:spcPct val="135000"/>
              </a:lnSpc>
            </a:pP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①2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+1；②2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+15=3；③3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-5=5</a:t>
            </a:r>
            <a:r>
              <a:rPr 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+4；④</a:t>
            </a:r>
            <a:r>
              <a:rPr lang="en-US" altLang="zh-CN" sz="26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600" b="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+2</a:t>
            </a:r>
            <a:r>
              <a:rPr 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-6=0</a:t>
            </a:r>
            <a:r>
              <a:rPr lang="zh-CN"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  <a:endParaRPr lang="en-US" altLang="zh-CN" sz="26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marL="0" indent="0">
              <a:lnSpc>
                <a:spcPct val="135000"/>
              </a:lnSpc>
            </a:pPr>
            <a:r>
              <a:rPr lang="zh-CN"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⑤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-3</a:t>
            </a:r>
            <a:r>
              <a:rPr 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+1.8=3</a:t>
            </a:r>
            <a:r>
              <a:rPr 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；⑥3</a:t>
            </a:r>
            <a:r>
              <a:rPr 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+9＞15</a:t>
            </a:r>
            <a:r>
              <a:rPr lang="zh-CN"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6696" y="3354255"/>
            <a:ext cx="80029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解：上述式子是方程的有②③④⑤，其中②③是一元一次方程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6270" y="3398169"/>
            <a:ext cx="8249920" cy="130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理由：①是含有未知数的式子，不是等式；⑥是不等式；而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②③④⑤是含有未知数的等式，符合方程的定义，其中②③符合一元一次方程的定义，因此它们是一元一次方程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活动五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216773"/>
            <a:ext cx="5832648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下列各式中是方程的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是  </a:t>
            </a:r>
            <a:r>
              <a:rPr lang="pt-BR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       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)</a:t>
            </a:r>
            <a:endParaRPr lang="en-US" alt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7</a:t>
            </a:r>
            <a:r>
              <a:rPr lang="pt-BR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pt-BR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     </a:t>
            </a:r>
            <a:r>
              <a:rPr lang="pt-BR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B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pt-BR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    </a:t>
            </a:r>
            <a:endParaRPr lang="pt-BR" altLang="zh-CN" sz="24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pt-BR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10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12     </a:t>
            </a:r>
            <a:r>
              <a:rPr lang="pt-BR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    D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pt-BR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－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6</a:t>
            </a:r>
            <a:r>
              <a:rPr lang="zh-CN" altLang="pt-BR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＜</a:t>
            </a:r>
            <a:r>
              <a:rPr lang="pt-BR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8024" y="1213259"/>
            <a:ext cx="444352" cy="6127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35000"/>
              </a:lnSpc>
            </a:pP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文本框 103"/>
              <p:cNvSpPr txBox="1"/>
              <p:nvPr/>
            </p:nvSpPr>
            <p:spPr>
              <a:xfrm>
                <a:off x="885892" y="1081933"/>
                <a:ext cx="7862570" cy="366747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．下列各式中是一元一次方程的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有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      )</a:t>
                </a:r>
                <a:endParaRPr lang="en-US" sz="2400" b="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①</a:t>
                </a:r>
                <a:r>
                  <a:rPr lang="en-US" sz="2400" b="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en-US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②3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③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y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④</a:t>
                </a:r>
                <a:r>
                  <a:rPr lang="en-US" sz="2400" i="1" dirty="0" err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xy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⑤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y</m:t>
                        </m:r>
                      </m:den>
                    </m:f>
                  </m:oMath>
                </a14:m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5.</a:t>
                </a:r>
                <a:endParaRPr lang="en-US" sz="2400" b="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个  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个  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个  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个</a:t>
                </a:r>
                <a:endParaRPr lang="en-US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．当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________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时，关于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的方程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en-US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|2</a:t>
                </a:r>
                <a:r>
                  <a:rPr lang="zh-CN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i="1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en-US" sz="2400" b="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|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0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是一元一次方程．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4" name="文本框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92" y="1081933"/>
                <a:ext cx="7862570" cy="3667479"/>
              </a:xfrm>
              <a:prstGeom prst="rect">
                <a:avLst/>
              </a:prstGeom>
              <a:blipFill rotWithShape="1">
                <a:blip r:embed="rId2"/>
                <a:stretch>
                  <a:fillRect l="-1163" b="-831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569" name="矩形 107568"/>
          <p:cNvSpPr/>
          <p:nvPr/>
        </p:nvSpPr>
        <p:spPr>
          <a:xfrm>
            <a:off x="2411760" y="3579862"/>
            <a:ext cx="992579" cy="60837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7568" name="矩形 107567"/>
          <p:cNvSpPr/>
          <p:nvPr/>
        </p:nvSpPr>
        <p:spPr>
          <a:xfrm>
            <a:off x="6059847" y="1074649"/>
            <a:ext cx="514308" cy="61273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>
              <a:lnSpc>
                <a:spcPct val="135000"/>
              </a:lnSpc>
            </a:pPr>
            <a:r>
              <a:rPr lang="pt-BR" altLang="zh-CN" sz="28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524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69" grpId="0"/>
      <p:bldP spid="1075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899591" y="1014338"/>
            <a:ext cx="8062595" cy="15881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35000"/>
              </a:lnSpc>
            </a:pPr>
            <a:r>
              <a:rPr 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是下列哪个方程的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en-US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       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endParaRPr lang="en-US" sz="2400" b="0" i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 eaLnBrk="1" latinLnBrk="0" hangingPunct="1">
              <a:lnSpc>
                <a:spcPct val="135000"/>
              </a:lnSpc>
            </a:pP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11      </a:t>
            </a:r>
            <a:r>
              <a:rPr lang="en-US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B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</a:t>
            </a:r>
            <a:r>
              <a:rPr lang="en-US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      </a:t>
            </a:r>
            <a:endParaRPr lang="en-US" sz="2400" b="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 eaLnBrk="1" latinLnBrk="0" hangingPunct="1">
              <a:lnSpc>
                <a:spcPct val="135000"/>
              </a:lnSpc>
            </a:pPr>
            <a:r>
              <a:rPr lang="en-US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      </a:t>
            </a:r>
            <a:r>
              <a:rPr lang="en-US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D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．－</a:t>
            </a:r>
            <a:r>
              <a:rPr lang="en-US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endParaRPr lang="zh-CN" altLang="en-US" sz="20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76056" y="1058061"/>
            <a:ext cx="45085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916687" y="2600263"/>
                <a:ext cx="7990587" cy="198477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．根据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“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倍与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的和比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的二分之一少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4”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可列</a:t>
                </a:r>
                <a:r>
                  <a:rPr 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方程</a:t>
                </a:r>
                <a:r>
                  <a:rPr lang="en-US" altLang="zh-CN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(      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</a:t>
                </a:r>
                <a:endParaRPr lang="en-US" sz="2400" b="0" i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2(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  <m:r>
                      <a:rPr lang="pt-BR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  <a:sym typeface="+mn-ea"/>
                      </a:rPr>
                      <m:t> </m:t>
                    </m:r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 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B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  <m:r>
                      <a:rPr lang="pt-BR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  <a:sym typeface="+mn-ea"/>
                      </a:rPr>
                      <m:t> </m:t>
                    </m:r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 </a:t>
                </a:r>
                <a:endParaRPr lang="en-US" sz="2400" b="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35000"/>
                  </a:lnSpc>
                </a:pP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2(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3)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 </a:t>
                </a:r>
                <a:r>
                  <a:rPr lang="en-US" sz="2400" b="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 D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．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sz="24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＋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altLang="zh-CN" sz="24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x</m:t>
                        </m:r>
                      </m:num>
                      <m:den>
                        <m:r>
                          <m:rPr>
                            <m:nor/>
                          </m:rPr>
                          <a:rPr lang="pt-BR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  <m:r>
                      <a:rPr lang="pt-BR" altLang="zh-CN" sz="2400" i="1" dirty="0"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  <a:sym typeface="+mn-ea"/>
                      </a:rPr>
                      <m:t> </m:t>
                    </m:r>
                  </m:oMath>
                </a14:m>
                <a:r>
                  <a:rPr lang="zh-CN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sz="2400" b="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endParaRPr lang="zh-CN" altLang="en-US" sz="20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687" y="2600263"/>
                <a:ext cx="7990587" cy="1984774"/>
              </a:xfrm>
              <a:prstGeom prst="rect">
                <a:avLst/>
              </a:prstGeom>
              <a:blipFill rotWithShape="1">
                <a:blip r:embed="rId2"/>
                <a:stretch>
                  <a:fillRect l="-1144" r="-763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/>
          <p:cNvSpPr txBox="1"/>
          <p:nvPr/>
        </p:nvSpPr>
        <p:spPr>
          <a:xfrm>
            <a:off x="8244408" y="2643758"/>
            <a:ext cx="45085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85854" y="1131590"/>
            <a:ext cx="8136904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6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．小芬买了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份礼物，共花了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900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元．已知每份礼物内都有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包饼干及每支售价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元的棒棒糖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支，若每包饼干的售价为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元，则依题意可列出下列哪一个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一元一次方程  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(       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)</a:t>
            </a:r>
            <a:endParaRPr lang="en-US" altLang="zh-CN" sz="2400" b="0" i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15(2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900            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B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20×2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900</a:t>
            </a:r>
            <a:endParaRPr lang="en-US" altLang="zh-CN" sz="2400" b="0" i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15(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20×2)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900          D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15×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20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900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80312" y="2329445"/>
            <a:ext cx="45085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31971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927536" y="1024748"/>
                <a:ext cx="7964805" cy="20355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1" dirty="0">
                    <a:solidFill>
                      <a:srgbClr val="FF0000"/>
                    </a:solidFill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1</a:t>
                </a:r>
                <a:r>
                  <a:rPr lang="zh-CN" sz="2400" b="1" dirty="0">
                    <a:solidFill>
                      <a:srgbClr val="FF0000"/>
                    </a:solidFill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．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根据下面所给条件，能列出方程的是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( </a:t>
                </a:r>
                <a:r>
                  <a:rPr lang="en-US" sz="2400" b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      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)</a:t>
                </a:r>
                <a:endParaRPr lang="en-US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A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．一个数</a:t>
                </a:r>
                <a:r>
                  <a:rPr lang="zh-CN" sz="2400" b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ea typeface="楷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sz="2400" b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  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是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6             </a:t>
                </a:r>
                <a:r>
                  <a:rPr lang="en-US" sz="2400" b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      B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．</a:t>
                </a:r>
                <a:r>
                  <a:rPr lang="en-US" sz="2400" b="1" i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a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与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1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的差的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/>
                            <a:ea typeface="楷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 dirty="0" smtClean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  <a:sym typeface="+mn-ea"/>
                          </a:rPr>
                          <m:t>4</m:t>
                        </m:r>
                      </m:den>
                    </m:f>
                  </m:oMath>
                </a14:m>
                <a:endParaRPr lang="en-US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endParaRPr>
              </a:p>
              <a:p>
                <a:pPr marL="0" indent="0" eaLnBrk="1" latinLnBrk="0" hangingPunct="1">
                  <a:lnSpc>
                    <a:spcPct val="125000"/>
                  </a:lnSpc>
                </a:pP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C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．甲数的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2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倍与乙数的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/>
                            <a:ea typeface="楷体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ea typeface="楷体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         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D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．</a:t>
                </a:r>
                <a:r>
                  <a:rPr lang="en-US" sz="2400" b="1" i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a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与</a:t>
                </a:r>
                <a:r>
                  <a:rPr lang="en-US" sz="2400" b="1" i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b</a:t>
                </a:r>
                <a:r>
                  <a:rPr lang="zh-CN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的和的</a:t>
                </a:r>
                <a:r>
                  <a:rPr lang="en-US" sz="2400" b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</a:rPr>
                  <a:t>60%</a:t>
                </a:r>
                <a:endParaRPr lang="zh-CN" altLang="en-US" sz="2400" b="1" dirty="0">
                  <a:latin typeface="Times New Roman" pitchFamily="18" charset="0"/>
                  <a:ea typeface="楷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536" y="1024748"/>
                <a:ext cx="7964805" cy="2035557"/>
              </a:xfrm>
              <a:prstGeom prst="rect">
                <a:avLst/>
              </a:prstGeom>
              <a:blipFill rotWithShape="1">
                <a:blip r:embed="rId3"/>
                <a:stretch>
                  <a:fillRect l="-1148" t="-119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9752" name="矩形 159751"/>
          <p:cNvSpPr/>
          <p:nvPr/>
        </p:nvSpPr>
        <p:spPr>
          <a:xfrm>
            <a:off x="6445762" y="1024748"/>
            <a:ext cx="6276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61979" y="3147814"/>
            <a:ext cx="8086725" cy="113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关于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的方程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9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的解是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，则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的值为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( 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endParaRPr lang="en-US" altLang="zh-CN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0" latinLnBrk="0" hangingPunct="0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．－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  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B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  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C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  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D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5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8503" name="矩形 148502"/>
          <p:cNvSpPr/>
          <p:nvPr/>
        </p:nvSpPr>
        <p:spPr>
          <a:xfrm>
            <a:off x="8244408" y="3219822"/>
            <a:ext cx="44435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2" grpId="0"/>
      <p:bldP spid="14850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0457" y="992509"/>
            <a:ext cx="8089900" cy="34532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为了参加社区“畅响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G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20”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文艺演出，某校组建了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人的合唱队和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人的舞蹈队，现根据演出需要，从舞蹈队中抽调了部分同学参加合唱队，使合唱队的人数恰好是舞蹈队人数的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倍，设从舞蹈队中抽调了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人参加合唱队，可得正确的方程是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(       )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3(46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 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     B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3(30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endParaRPr lang="en-US" altLang="zh-CN" sz="2400" b="1" dirty="0">
              <a:solidFill>
                <a:schemeClr val="tx1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          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  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D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3(30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8503" name="矩形 148502"/>
          <p:cNvSpPr/>
          <p:nvPr/>
        </p:nvSpPr>
        <p:spPr>
          <a:xfrm>
            <a:off x="2699792" y="2931790"/>
            <a:ext cx="423514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sz="2800" b="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0220" y="1275606"/>
            <a:ext cx="7831524" cy="22898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寻找相等关系列出方程，方程、一元一次方程及其相关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概念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寻找相等关系列出方程的意识和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过程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0333" y="926146"/>
            <a:ext cx="8180070" cy="25884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25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altLang="en-US" sz="22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先列方程，再估算出方程的解．</a:t>
            </a:r>
            <a:endParaRPr lang="zh-CN" altLang="en-US" sz="2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1" latinLnBrk="0" hangingPunct="1">
              <a:lnSpc>
                <a:spcPct val="125000"/>
              </a:lnSpc>
            </a:pP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甲型钢笔每支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元，乙型钢笔每支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元，用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40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元钱买了两种钢笔共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10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支，还余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元，问两种钢笔各买了多少支？</a:t>
            </a:r>
            <a:endParaRPr lang="zh-CN" altLang="en-US" sz="2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1" latinLnBrk="0" hangingPunct="1">
              <a:lnSpc>
                <a:spcPct val="125000"/>
              </a:lnSpc>
            </a:pP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解：设买了甲型钢笔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支，则乙型钢笔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______________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支，依题意列方程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______________________________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．</a:t>
            </a:r>
            <a:endParaRPr lang="zh-CN" altLang="en-US" sz="2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1" latinLnBrk="0" hangingPunct="1">
              <a:lnSpc>
                <a:spcPct val="125000"/>
              </a:lnSpc>
            </a:pP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这里</a:t>
            </a:r>
            <a:r>
              <a:rPr lang="en-US" altLang="zh-CN" sz="22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＞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0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，列表计算：</a:t>
            </a:r>
            <a:endParaRPr lang="zh-CN" altLang="en-US" sz="22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142503" name="表格 142502"/>
          <p:cNvGraphicFramePr/>
          <p:nvPr>
            <p:extLst>
              <p:ext uri="{D42A27DB-BD31-4B8C-83A1-F6EECF244321}">
                <p14:modId xmlns:p14="http://schemas.microsoft.com/office/powerpoint/2010/main" val="4084122085"/>
              </p:ext>
            </p:extLst>
          </p:nvPr>
        </p:nvGraphicFramePr>
        <p:xfrm>
          <a:off x="1136259" y="3621049"/>
          <a:ext cx="7418388" cy="793115"/>
        </p:xfrm>
        <a:graphic>
          <a:graphicData uri="http://schemas.openxmlformats.org/drawingml/2006/table">
            <a:tbl>
              <a:tblPr/>
              <a:tblGrid>
                <a:gridCol w="2532063"/>
                <a:gridCol w="611187"/>
                <a:gridCol w="611188"/>
                <a:gridCol w="609600"/>
                <a:gridCol w="611187"/>
                <a:gridCol w="611188"/>
                <a:gridCol w="611187"/>
                <a:gridCol w="609600"/>
                <a:gridCol w="611188"/>
              </a:tblGrid>
              <a:tr h="39528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i="1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x</a:t>
                      </a: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(</a:t>
                      </a:r>
                      <a:r>
                        <a:rPr lang="zh-CN" altLang="en-US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支</a:t>
                      </a: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)</a:t>
                      </a:r>
                      <a:endParaRPr lang="en-US" altLang="zh-CN" sz="2000" b="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1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2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3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5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6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7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8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3</a:t>
                      </a:r>
                      <a:r>
                        <a:rPr lang="en-US" altLang="zh-CN" sz="2000" b="0" i="1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x</a:t>
                      </a:r>
                      <a:r>
                        <a:rPr lang="zh-CN" altLang="en-US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＋</a:t>
                      </a: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5(10</a:t>
                      </a:r>
                      <a:r>
                        <a:rPr lang="zh-CN" altLang="en-US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－</a:t>
                      </a:r>
                      <a:r>
                        <a:rPr lang="en-US" altLang="zh-CN" sz="2000" b="0" i="1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x</a:t>
                      </a: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) (</a:t>
                      </a:r>
                      <a:r>
                        <a:rPr lang="zh-CN" altLang="en-US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元</a:t>
                      </a:r>
                      <a:r>
                        <a:rPr lang="en-US" altLang="zh-CN" sz="2000" b="0" dirty="0">
                          <a:latin typeface="Times New Roman" panose="02020603050405020304" charset="0"/>
                          <a:ea typeface="楷体_GB2312" panose="02010609030101010101" charset="-122"/>
                        </a:rPr>
                        <a:t>)</a:t>
                      </a:r>
                      <a:endParaRPr lang="en-US" altLang="zh-CN" sz="2000" b="0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48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46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44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42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40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38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36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0">
                          <a:latin typeface="Times New Roman" panose="02020603050405020304" charset="0"/>
                          <a:ea typeface="楷体_GB2312" panose="02010609030101010101" charset="-122"/>
                        </a:rPr>
                        <a:t>34</a:t>
                      </a:r>
                      <a:endParaRPr lang="en-US" altLang="zh-CN" sz="2000" b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49556" y="4512271"/>
            <a:ext cx="4435830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从表中看出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_________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是原方程的解．</a:t>
            </a:r>
            <a:endParaRPr lang="zh-CN" altLang="en-US" sz="2000" b="1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2506" name="矩形 142505"/>
          <p:cNvSpPr/>
          <p:nvPr/>
        </p:nvSpPr>
        <p:spPr>
          <a:xfrm>
            <a:off x="5875807" y="2220346"/>
            <a:ext cx="116089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2508" name="矩形 142507"/>
          <p:cNvSpPr/>
          <p:nvPr/>
        </p:nvSpPr>
        <p:spPr>
          <a:xfrm>
            <a:off x="2273023" y="2577721"/>
            <a:ext cx="301236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5(10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－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2509" name="矩形 142508"/>
          <p:cNvSpPr/>
          <p:nvPr/>
        </p:nvSpPr>
        <p:spPr>
          <a:xfrm>
            <a:off x="2472299" y="4414164"/>
            <a:ext cx="80182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815975"/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506" grpId="0"/>
      <p:bldP spid="142508" grpId="0"/>
      <p:bldP spid="14250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2" name="矩形 151561"/>
          <p:cNvSpPr/>
          <p:nvPr/>
        </p:nvSpPr>
        <p:spPr>
          <a:xfrm>
            <a:off x="900291" y="1123592"/>
            <a:ext cx="7921625" cy="286232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5.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根据下列问题，设未知数，列出方程：</a:t>
            </a:r>
          </a:p>
          <a:p>
            <a:pPr algn="just">
              <a:lnSpc>
                <a:spcPct val="125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(1)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某长方形足球场的周长为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310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米，长和宽之差为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25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米，求这个足球场的宽；</a:t>
            </a:r>
          </a:p>
          <a:p>
            <a:pPr algn="just">
              <a:lnSpc>
                <a:spcPct val="125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(2)《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数学学习方法报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每份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0.6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《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数学周报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》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每份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0.5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元，小明用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10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元钱买了两种报纸共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18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份，他买的两种报纸各多少份</a:t>
            </a:r>
            <a:r>
              <a:rPr lang="zh-CN" altLang="en-US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？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6745" y="1131590"/>
            <a:ext cx="792480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解：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(1)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设这个足球场的宽为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米，依题意，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得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2(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25)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310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7610" y="2427734"/>
            <a:ext cx="7852341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(2)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设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数学学习方法报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买了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份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，则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数学周报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买了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(18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份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，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则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0.6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0.5(18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10.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0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971600" y="923556"/>
            <a:ext cx="80636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i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解决数学实际问题的方式</a:t>
            </a: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:</a:t>
            </a:r>
            <a:endParaRPr lang="zh-CN" altLang="en-US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(1)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算式方法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(2)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用含有未知数的等式表示问题中的相等关系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en-US" altLang="zh-CN" i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方程</a:t>
            </a:r>
            <a:r>
              <a:rPr lang="en-US" altLang="zh-CN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: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含有未知数的等式叫作方程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3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用方程的方法解决实际问题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是更方便的数学工具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4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方程的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解、解方程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的概念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5</a:t>
            </a:r>
            <a:r>
              <a:rPr lang="en-US" altLang="zh-CN" i="1" dirty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一元一次方程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的概念</a:t>
            </a:r>
            <a:r>
              <a:rPr lang="en-US" altLang="zh-CN" i="1" dirty="0" smtClean="0">
                <a:latin typeface="黑体" pitchFamily="49" charset="-122"/>
                <a:ea typeface="黑体" pitchFamily="49" charset="-122"/>
              </a:rPr>
              <a:t>.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496" y="2156259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112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76201" y="1239160"/>
            <a:ext cx="5863590" cy="32723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35000"/>
              </a:lnSpc>
            </a:pPr>
            <a:r>
              <a:rPr lang="zh-CN" sz="26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问题：甲、乙两支登山队沿同一条路线同时向一山峰进发，甲队从距大本营1km的一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号营地出发，每小时行进1.2km;乙队从距大本营3km的二号营地出发，每小时行进0.8km.多长时间后，甲队在途中追上乙队</a:t>
            </a:r>
            <a:r>
              <a:rPr lang="zh-CN" sz="2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?</a:t>
            </a:r>
            <a:endParaRPr lang="zh-CN" alt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6539791" y="1243965"/>
            <a:ext cx="2383790" cy="30537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403668" y="1782445"/>
          <a:ext cx="6861175" cy="814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r:id="rId3" imgW="3314700" imgH="393700" progId="Equation.KSEE3">
                  <p:embed/>
                </p:oleObj>
              </mc:Choice>
              <mc:Fallback>
                <p:oleObj r:id="rId3" imgW="33147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68" y="1782445"/>
                        <a:ext cx="6861175" cy="814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452755" y="1119505"/>
            <a:ext cx="2945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算术做法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599305" y="3328670"/>
            <a:ext cx="3446780" cy="1094740"/>
            <a:chOff x="7371" y="5257"/>
            <a:chExt cx="5428" cy="1724"/>
          </a:xfrm>
        </p:grpSpPr>
        <p:sp>
          <p:nvSpPr>
            <p:cNvPr id="8" name="云形标注 7"/>
            <p:cNvSpPr/>
            <p:nvPr/>
          </p:nvSpPr>
          <p:spPr>
            <a:xfrm>
              <a:off x="7371" y="5257"/>
              <a:ext cx="5166" cy="1724"/>
            </a:xfrm>
            <a:prstGeom prst="cloudCallout">
              <a:avLst>
                <a:gd name="adj1" fmla="val -75423"/>
                <a:gd name="adj2" fmla="val -118812"/>
              </a:avLst>
            </a:prstGeom>
            <a:solidFill>
              <a:srgbClr val="FFC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965" y="5708"/>
              <a:ext cx="483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还有其它做法吗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563638"/>
            <a:ext cx="5750292" cy="49244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解：设</a:t>
            </a:r>
            <a:r>
              <a:rPr lang="en-US" alt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小时后，甲队在途中追上乙队</a:t>
            </a:r>
            <a:r>
              <a:rPr lang="en-US" alt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99592" y="915566"/>
            <a:ext cx="1834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方程解法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59832" y="4172907"/>
            <a:ext cx="238558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1.2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+1=0.8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+3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91680" y="2056081"/>
            <a:ext cx="7104830" cy="10416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当甲队追上乙队时，甲队所走的路程为</a:t>
            </a:r>
            <a:r>
              <a:rPr lang="en-US" alt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1.2</a:t>
            </a:r>
            <a:r>
              <a:rPr lang="en-US" alt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+1</a:t>
            </a: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</a:p>
          <a:p>
            <a:pPr>
              <a:lnSpc>
                <a:spcPct val="125000"/>
              </a:lnSpc>
            </a:pP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乙队所走的路程为</a:t>
            </a:r>
            <a:r>
              <a:rPr lang="en-US" alt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0.8</a:t>
            </a:r>
            <a:r>
              <a:rPr lang="en-US" altLang="zh-CN" sz="2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+3</a:t>
            </a: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78426" y="3090686"/>
            <a:ext cx="5707012" cy="10416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因为甲队在途中追上乙队，</a:t>
            </a:r>
          </a:p>
          <a:p>
            <a:pPr>
              <a:lnSpc>
                <a:spcPct val="125000"/>
              </a:lnSpc>
            </a:pP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即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甲队所走的路程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乙队所走的路程</a:t>
            </a:r>
            <a:r>
              <a:rPr lang="zh-CN" altLang="en-US" sz="2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5652" y="1573161"/>
            <a:ext cx="8011795" cy="25506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57200">
              <a:lnSpc>
                <a:spcPct val="150000"/>
              </a:lnSpc>
            </a:pPr>
            <a:r>
              <a:rPr lang="zh-CN" altLang="zh-CN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请同学们按照教学活动1中的方法，先设出未知数，在根据问题中的相等关系列出含有未知数的等式.</a:t>
            </a:r>
            <a:endParaRPr lang="zh-CN" altLang="en-US" sz="105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endParaRPr lang="zh-CN" altLang="en-US" sz="105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zh-CN" sz="2400" b="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用买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大水杯的钱，可以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买</a:t>
            </a:r>
            <a:r>
              <a:rPr lang="en-US" alt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小水杯，大水杯的单价比小水杯的单价多5元，两种水杯的单价各是多少元</a:t>
            </a:r>
            <a:r>
              <a:rPr lang="zh-CN" sz="2400" b="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？</a:t>
            </a:r>
            <a:endParaRPr lang="zh-CN" sz="2400" b="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899592" y="1059582"/>
                <a:ext cx="7596336" cy="20826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50000"/>
                  </a:lnSpc>
                </a:pPr>
                <a:r>
                  <a:rPr lang="zh-CN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问题2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如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图是一枚长方形的庆祝中国共产党成立100周年纪念币，其面积是4000mm</a:t>
                </a:r>
                <a:r>
                  <a:rPr lang="en-US" altLang="zh-CN" sz="240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，长和宽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的比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为</a:t>
                </a:r>
                <a:r>
                  <a:rPr lang="en-US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8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∶5（即宽是长的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）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.这枚</a:t>
                </a:r>
                <a:r>
                  <a:rPr lang="zh-CN" altLang="zh-CN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纪念币</a:t>
                </a:r>
                <a:r>
                  <a:rPr lang="zh-CN" altLang="zh-CN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的长和宽分别是多少毫米？</a:t>
                </a: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059582"/>
                <a:ext cx="7596336" cy="2082686"/>
              </a:xfrm>
              <a:prstGeom prst="rect">
                <a:avLst/>
              </a:prstGeom>
              <a:blipFill rotWithShape="1">
                <a:blip r:embed="rId2"/>
                <a:stretch>
                  <a:fillRect l="-12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5" descr="dddaa9e7572f43c4bd94c34ad99be0e7"/>
          <p:cNvPicPr>
            <a:picLocks noChangeAspect="1"/>
          </p:cNvPicPr>
          <p:nvPr/>
        </p:nvPicPr>
        <p:blipFill>
          <a:blip r:embed="rId3"/>
          <a:srcRect l="7057" t="2418" r="7057" b="7556"/>
          <a:stretch>
            <a:fillRect/>
          </a:stretch>
        </p:blipFill>
        <p:spPr>
          <a:xfrm>
            <a:off x="6084168" y="3075806"/>
            <a:ext cx="2552700" cy="160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1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059582"/>
            <a:ext cx="8136904" cy="113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问题1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用买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个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大水杯的钱，可以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买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个</a:t>
            </a:r>
            <a:r>
              <a:rPr 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小水杯，大水杯的单价比小水杯的单价多5元，两种水杯的单价各是多少元</a:t>
            </a:r>
            <a:r>
              <a:rPr 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？</a:t>
            </a:r>
            <a:endParaRPr lang="zh-CN" dirty="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899" y="2427733"/>
            <a:ext cx="7955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解：设小水杯的单价为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元，则大水杯的单价为（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+5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）元</a:t>
            </a:r>
            <a:r>
              <a:rPr lang="en-US" altLang="zh-CN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1899" y="3010552"/>
            <a:ext cx="8607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此时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大水杯的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钱为</a:t>
            </a:r>
            <a:r>
              <a:rPr lang="en-US" altLang="zh-CN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+5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）元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小水杯的</a:t>
            </a:r>
            <a:r>
              <a:rPr lang="zh-CN" altLang="en-US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钱为</a:t>
            </a:r>
            <a:r>
              <a:rPr lang="en-US" altLang="zh-CN" sz="24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en-US" altLang="zh-CN" sz="2400" i="1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07704" y="4155926"/>
            <a:ext cx="288091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所以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en-US" altLang="zh-CN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i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+5</a:t>
            </a:r>
            <a:r>
              <a:rPr lang="zh-CN" altLang="en-US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=4</a:t>
            </a:r>
            <a:r>
              <a:rPr lang="en-US" altLang="zh-CN" sz="2400" i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1418" y="3579862"/>
            <a:ext cx="5589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因为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买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大水杯的钱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小水杯的钱，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5" grpId="0" animBg="1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2531</Words>
  <Application>Microsoft Office PowerPoint</Application>
  <PresentationFormat>全屏显示(16:9)</PresentationFormat>
  <Paragraphs>162</Paragraphs>
  <Slides>34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Arial</vt:lpstr>
      <vt:lpstr>宋体</vt:lpstr>
      <vt:lpstr>楷体</vt:lpstr>
      <vt:lpstr>楷体_GB2312</vt:lpstr>
      <vt:lpstr>Cambria Math</vt:lpstr>
      <vt:lpstr>Times New Roman</vt:lpstr>
      <vt:lpstr>隶书</vt:lpstr>
      <vt:lpstr>Calibri</vt:lpstr>
      <vt:lpstr>黑体</vt:lpstr>
      <vt:lpstr>1_自定义设计方案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800</cp:revision>
  <dcterms:created xsi:type="dcterms:W3CDTF">2023-10-19T08:02:00Z</dcterms:created>
  <dcterms:modified xsi:type="dcterms:W3CDTF">2024-08-21T07:51:52Z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